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14"/>
      <p:bold r:id="rId15"/>
      <p:italic r:id="rId16"/>
      <p:boldItalic r:id="rId17"/>
    </p:embeddedFont>
    <p:embeddedFont>
      <p:font typeface="Old Standard TT" pitchFamily="2" charset="77"/>
      <p:regular r:id="rId18"/>
      <p:bold r:id="rId19"/>
      <p: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>
      <p:cViewPr varScale="1">
        <p:scale>
          <a:sx n="147" d="100"/>
          <a:sy n="147" d="100"/>
        </p:scale>
        <p:origin x="64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17.gif>
</file>

<file path=ppt/media/image18.png>
</file>

<file path=ppt/media/image19.gif>
</file>

<file path=ppt/media/image2.png>
</file>

<file path=ppt/media/image20.png>
</file>

<file path=ppt/media/image21.png>
</file>

<file path=ppt/media/image3.gif>
</file>

<file path=ppt/media/image4.gif>
</file>

<file path=ppt/media/image5.gif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phy.com/gifs/coxQHKASG60HrHtvk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Dolphin Smart Team comprising with Hatim, John, Saleha,Jasjeet, Pim and myself,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topic we selected is Victoria Housing Price prediction.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2607687205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2607687205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607687205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607687205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C343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Our team Dolphin Smart comprise with Hatim, John, Saleha,Jasjeet, Pim and myself, </a:t>
            </a:r>
            <a:endParaRPr sz="1200">
              <a:solidFill>
                <a:srgbClr val="0C343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C343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C343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 topic we selected for our final project is Victoria Housing Price prediction. </a:t>
            </a:r>
            <a:endParaRPr sz="1200">
              <a:solidFill>
                <a:srgbClr val="0C343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C343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C343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2. </a:t>
            </a:r>
            <a:endParaRPr sz="1200">
              <a:solidFill>
                <a:srgbClr val="0C343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C343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API Calls were used to extract data to obtain property listing from Domain.Com</a:t>
            </a:r>
            <a:endParaRPr sz="1200">
              <a:solidFill>
                <a:srgbClr val="0C343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C343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also used government website vic.gov.au to extract Local Government Authority data. </a:t>
            </a:r>
            <a:endParaRPr sz="1200">
              <a:solidFill>
                <a:srgbClr val="0C343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C343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0C343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b="1" i="1">
              <a:solidFill>
                <a:srgbClr val="0C343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2689d6aae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2689d6aae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 used API calls to extract data, Python Pandas to clean the data and SQLAlechemy to create the database.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Data Visualisation  we have used Matplotlib, Seaborn, and Tableau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Tools such as Python with Sklearn, pickle, Flask were used in machine learning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develop the website, used JS, CSS, HTML, Bootstrap library etc.,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Initially we were to deploy our project in Herouku. However due to unavoidable circumstances we have now deployed our project via local machine.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225a2f6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225a2f6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https://giphy.com/gifs/coxQHKASG60HrHtvkt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225a2f62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225a2f62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607687205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607687205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60768720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60768720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60768720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60768720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78450" y="1770525"/>
            <a:ext cx="9009600" cy="33171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14288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ver.data.vic.gov.au/dataset/victorian-electors-by-locality-postcode-and-electorat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gi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gif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525" y="406375"/>
            <a:ext cx="1171575" cy="11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 rot="-361">
            <a:off x="2157600" y="598750"/>
            <a:ext cx="5711400" cy="63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marR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800" b="1">
                <a:latin typeface="Old Standard TT"/>
                <a:ea typeface="Old Standard TT"/>
                <a:cs typeface="Old Standard TT"/>
                <a:sym typeface="Old Standard TT"/>
              </a:rPr>
              <a:t>Victoria Housing Price Prediction</a:t>
            </a:r>
            <a:endParaRPr sz="2800" b="1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>
                <a:latin typeface="Old Standard TT"/>
                <a:ea typeface="Old Standard TT"/>
                <a:cs typeface="Old Standard TT"/>
                <a:sym typeface="Old Standard TT"/>
              </a:rPr>
              <a:t> Hatim M, John N, Saleha K, Pim A, Jasjeet K, Kaumudi M</a:t>
            </a:r>
            <a:endParaRPr sz="1200" b="1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body" idx="1"/>
          </p:nvPr>
        </p:nvSpPr>
        <p:spPr>
          <a:xfrm>
            <a:off x="56025" y="1748125"/>
            <a:ext cx="9032100" cy="3328200"/>
          </a:xfrm>
          <a:prstGeom prst="rect">
            <a:avLst/>
          </a:prstGeom>
          <a:solidFill>
            <a:srgbClr val="CFE2F3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1E1E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1E1E1E"/>
              </a:solidFill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</a:rPr>
              <a:t>Over to you  Hatim  ---------&gt;  </a:t>
            </a:r>
            <a:endParaRPr>
              <a:solidFill>
                <a:srgbClr val="1E1E1E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1E1E1E"/>
              </a:solidFill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500" y="193475"/>
            <a:ext cx="11715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1250" y="257075"/>
            <a:ext cx="2240450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5550" y="2381588"/>
            <a:ext cx="1614276" cy="161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>
            <a:spLocks noGrp="1"/>
          </p:cNvSpPr>
          <p:nvPr>
            <p:ph type="body" idx="1"/>
          </p:nvPr>
        </p:nvSpPr>
        <p:spPr>
          <a:xfrm>
            <a:off x="44825" y="1748125"/>
            <a:ext cx="9054300" cy="3350400"/>
          </a:xfrm>
          <a:prstGeom prst="rect">
            <a:avLst/>
          </a:prstGeom>
          <a:solidFill>
            <a:srgbClr val="CFE2F3"/>
          </a:solidFill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5"/>
              </a:solidFill>
            </a:endParaRPr>
          </a:p>
          <a:p>
            <a:pPr marL="4572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500" y="193475"/>
            <a:ext cx="11715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2688" y="1878388"/>
            <a:ext cx="2924175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64008" y="1770525"/>
            <a:ext cx="9020700" cy="3260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202124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 b="1">
                <a:solidFill>
                  <a:srgbClr val="0C343D"/>
                </a:solidFill>
              </a:rPr>
              <a:t>Project Scope</a:t>
            </a:r>
            <a:endParaRPr sz="5600">
              <a:solidFill>
                <a:srgbClr val="0C343D"/>
              </a:solidFill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5600">
                <a:solidFill>
                  <a:srgbClr val="0C343D"/>
                </a:solidFill>
              </a:rPr>
              <a:t>The scope of this project is to create a website to predict housing prices of Victoria. The website created can be used by any buyer or an investor. We have used linear regression analysis to predict the outcome.</a:t>
            </a:r>
            <a:endParaRPr sz="5600" b="1">
              <a:solidFill>
                <a:srgbClr val="0C343D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5600" b="1">
                <a:solidFill>
                  <a:srgbClr val="0C343D"/>
                </a:solidFill>
              </a:rPr>
              <a:t>Data source :</a:t>
            </a:r>
            <a:endParaRPr sz="5600" b="1">
              <a:solidFill>
                <a:srgbClr val="0C343D"/>
              </a:solidFill>
            </a:endParaRPr>
          </a:p>
          <a:p>
            <a:pPr marL="118872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C343D"/>
              </a:buClr>
              <a:buSzPct val="100000"/>
              <a:buChar char="●"/>
            </a:pPr>
            <a:r>
              <a:rPr lang="en" sz="5600">
                <a:solidFill>
                  <a:srgbClr val="0C343D"/>
                </a:solidFill>
              </a:rPr>
              <a:t>API call from Domain.com.au to obtain  property listing data.</a:t>
            </a:r>
            <a:endParaRPr sz="5600">
              <a:solidFill>
                <a:srgbClr val="0C343D"/>
              </a:solidFill>
            </a:endParaRPr>
          </a:p>
          <a:p>
            <a:pPr marL="118872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ct val="100000"/>
              <a:buChar char="●"/>
            </a:pPr>
            <a:r>
              <a:rPr lang="en" sz="5600">
                <a:solidFill>
                  <a:srgbClr val="0C343D"/>
                </a:solidFill>
              </a:rPr>
              <a:t>LGA locality data from </a:t>
            </a:r>
            <a:r>
              <a:rPr lang="en" sz="5600" u="sng">
                <a:solidFill>
                  <a:schemeClr val="hlink"/>
                </a:solidFill>
                <a:hlinkClick r:id="rId3"/>
              </a:rPr>
              <a:t>https://discover.data.vic.gov.au/dataset/victorian-electors-by-locality-postcode-and-electorates</a:t>
            </a:r>
            <a:endParaRPr sz="5600"/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5600" b="1">
              <a:solidFill>
                <a:srgbClr val="0C343D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>
                <a:solidFill>
                  <a:srgbClr val="0C343D"/>
                </a:solidFill>
              </a:rPr>
              <a:t>We have extracted data from the above data sources, manipulated and transformed data using different tools to visualize and predict Victoria House pricing.</a:t>
            </a:r>
            <a:endParaRPr sz="5600" b="1">
              <a:solidFill>
                <a:srgbClr val="0C343D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b="1" i="1">
              <a:solidFill>
                <a:srgbClr val="0C343D"/>
              </a:solidFill>
              <a:highlight>
                <a:schemeClr val="lt1"/>
              </a:highlight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500" y="193475"/>
            <a:ext cx="1171575" cy="11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3087750" y="399875"/>
            <a:ext cx="329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1636075" y="885275"/>
            <a:ext cx="6454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6500" y="193475"/>
            <a:ext cx="1793300" cy="127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/>
        </p:nvSpPr>
        <p:spPr>
          <a:xfrm>
            <a:off x="2534575" y="640450"/>
            <a:ext cx="3996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 b="1">
                <a:latin typeface="Roboto"/>
                <a:ea typeface="Roboto"/>
                <a:cs typeface="Roboto"/>
                <a:sym typeface="Roboto"/>
              </a:rPr>
              <a:t>Project Scope &amp; Objectives</a:t>
            </a:r>
            <a:endParaRPr sz="20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2829450" y="481825"/>
            <a:ext cx="3485100" cy="48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000000"/>
                </a:solidFill>
              </a:rPr>
              <a:t>Tools and Methods used </a:t>
            </a:r>
            <a:endParaRPr sz="2300" b="1">
              <a:solidFill>
                <a:srgbClr val="000000"/>
              </a:solidFill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1"/>
          </p:nvPr>
        </p:nvSpPr>
        <p:spPr>
          <a:xfrm>
            <a:off x="78450" y="1770525"/>
            <a:ext cx="9009600" cy="3317100"/>
          </a:xfrm>
          <a:prstGeom prst="rect">
            <a:avLst/>
          </a:prstGeom>
          <a:solidFill>
            <a:srgbClr val="CFE2F3"/>
          </a:solidFill>
        </p:spPr>
        <p:txBody>
          <a:bodyPr spcFirstLastPara="1" wrap="square" lIns="91425" tIns="182875" rIns="91425" bIns="91425" anchor="t" anchorCtr="0">
            <a:normAutofit fontScale="25000" lnSpcReduction="20000"/>
          </a:bodyPr>
          <a:lstStyle/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86">
                <a:solidFill>
                  <a:srgbClr val="1E1E1E"/>
                </a:solidFill>
              </a:rPr>
              <a:t>Extracting 			- 	API call</a:t>
            </a:r>
            <a:endParaRPr sz="7086">
              <a:solidFill>
                <a:srgbClr val="1E1E1E"/>
              </a:solidFill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86">
                <a:solidFill>
                  <a:srgbClr val="1E1E1E"/>
                </a:solidFill>
              </a:rPr>
              <a:t>Clean the data 		- 	Python Pandas</a:t>
            </a:r>
            <a:endParaRPr sz="7086">
              <a:solidFill>
                <a:srgbClr val="1E1E1E"/>
              </a:solidFill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86">
                <a:solidFill>
                  <a:srgbClr val="1E1E1E"/>
                </a:solidFill>
              </a:rPr>
              <a:t>Database creation		- 	SQLAlchemy</a:t>
            </a:r>
            <a:endParaRPr sz="7086">
              <a:solidFill>
                <a:srgbClr val="1E1E1E"/>
              </a:solidFill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86">
                <a:solidFill>
                  <a:srgbClr val="1E1E1E"/>
                </a:solidFill>
              </a:rPr>
              <a:t>Data Visualisation		- 	Matplotlib/Seaborn/ Tableau</a:t>
            </a:r>
            <a:endParaRPr sz="7086">
              <a:solidFill>
                <a:srgbClr val="1E1E1E"/>
              </a:solidFill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86">
                <a:solidFill>
                  <a:srgbClr val="1E1E1E"/>
                </a:solidFill>
              </a:rPr>
              <a:t>Machine Learning		-	Python with SkLearn, pickle, Flask </a:t>
            </a:r>
            <a:endParaRPr sz="7086">
              <a:solidFill>
                <a:srgbClr val="1E1E1E"/>
              </a:solidFill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86">
                <a:solidFill>
                  <a:srgbClr val="1E1E1E"/>
                </a:solidFill>
              </a:rPr>
              <a:t>Development of Web	- 	JS,CSS,HTML, Bootstrap library etc., were used.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		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500" y="334850"/>
            <a:ext cx="11715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9950" y="230350"/>
            <a:ext cx="2140276" cy="12760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577350" y="525025"/>
            <a:ext cx="3737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850" y="245200"/>
            <a:ext cx="1171575" cy="11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343825" y="2321950"/>
            <a:ext cx="3041400" cy="2528100"/>
          </a:xfrm>
          <a:prstGeom prst="rect">
            <a:avLst/>
          </a:prstGeom>
          <a:solidFill>
            <a:srgbClr val="D9EAD3"/>
          </a:solidFill>
          <a:ln>
            <a:noFill/>
          </a:ln>
          <a:effectLst>
            <a:outerShdw blurRad="57150" dist="19050" dir="5400000" algn="bl" rotWithShape="0">
              <a:srgbClr val="202124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LGA_ID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- local government area and their unique identifier lga_id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PostcodeLGA -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suburb, lga and unique domain_id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VIC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- listed price, sold price, rent price etc. linked to domain_id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Listings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- physical property address, property type and details linked to domain_id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2162725" y="402075"/>
            <a:ext cx="42807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latin typeface="Roboto"/>
                <a:ea typeface="Roboto"/>
                <a:cs typeface="Roboto"/>
                <a:sym typeface="Roboto"/>
              </a:rPr>
              <a:t>Data Modelling for PostgreSQL</a:t>
            </a:r>
            <a:endParaRPr sz="23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2025" y="301874"/>
            <a:ext cx="1916200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0500" y="2083000"/>
            <a:ext cx="4639226" cy="300599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360000" algn="bl" rotWithShape="0">
              <a:srgbClr val="000000">
                <a:alpha val="35000"/>
              </a:srgbClr>
            </a:outerShdw>
          </a:effectLst>
        </p:spPr>
      </p:pic>
      <p:sp>
        <p:nvSpPr>
          <p:cNvPr id="97" name="Google Shape;97;p16"/>
          <p:cNvSpPr txBox="1"/>
          <p:nvPr/>
        </p:nvSpPr>
        <p:spPr>
          <a:xfrm>
            <a:off x="5569275" y="1698100"/>
            <a:ext cx="1361700" cy="384900"/>
          </a:xfrm>
          <a:prstGeom prst="rect">
            <a:avLst/>
          </a:prstGeom>
          <a:solidFill>
            <a:srgbClr val="B6D7A8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Roboto"/>
                <a:ea typeface="Roboto"/>
                <a:cs typeface="Roboto"/>
                <a:sym typeface="Roboto"/>
              </a:rPr>
              <a:t>ERD - Diagram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1154425" y="1737300"/>
            <a:ext cx="1008300" cy="400200"/>
          </a:xfrm>
          <a:prstGeom prst="rect">
            <a:avLst/>
          </a:prstGeom>
          <a:solidFill>
            <a:srgbClr val="93C47D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b="1">
                <a:latin typeface="Roboto"/>
                <a:ea typeface="Roboto"/>
                <a:cs typeface="Roboto"/>
                <a:sym typeface="Roboto"/>
              </a:rPr>
              <a:t>Datasets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850" y="245200"/>
            <a:ext cx="1171575" cy="11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1897950" y="486375"/>
            <a:ext cx="47271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latin typeface="Roboto"/>
                <a:ea typeface="Roboto"/>
                <a:cs typeface="Roboto"/>
                <a:sym typeface="Roboto"/>
              </a:rPr>
              <a:t>Data Transformation in Pandas</a:t>
            </a:r>
            <a:endParaRPr sz="23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0675" y="326800"/>
            <a:ext cx="1926825" cy="100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/>
        </p:nvSpPr>
        <p:spPr>
          <a:xfrm>
            <a:off x="119925" y="2175525"/>
            <a:ext cx="3436200" cy="2060700"/>
          </a:xfrm>
          <a:prstGeom prst="rect">
            <a:avLst/>
          </a:prstGeom>
          <a:solidFill>
            <a:srgbClr val="D9EAD3"/>
          </a:solidFill>
          <a:ln>
            <a:noFill/>
          </a:ln>
          <a:effectLst>
            <a:outerShdw blurRad="57150" dist="19050" dir="5400000" algn="bl" rotWithShape="0">
              <a:srgbClr val="202124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400"/>
              <a:buFont typeface="Roboto"/>
              <a:buChar char="●"/>
            </a:pPr>
            <a:r>
              <a:rPr lang="en" b="1">
                <a:solidFill>
                  <a:srgbClr val="1E1E1E"/>
                </a:solidFill>
                <a:latin typeface="Roboto"/>
                <a:ea typeface="Roboto"/>
                <a:cs typeface="Roboto"/>
                <a:sym typeface="Roboto"/>
              </a:rPr>
              <a:t>Remove duplicates in datasets</a:t>
            </a:r>
            <a:endParaRPr sz="1050" b="1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65">
                <a:solidFill>
                  <a:schemeClr val="lt1"/>
                </a:solidFill>
                <a:highlight>
                  <a:srgbClr val="1155CC"/>
                </a:highlight>
                <a:latin typeface="Courier New"/>
                <a:ea typeface="Courier New"/>
                <a:cs typeface="Courier New"/>
                <a:sym typeface="Courier New"/>
              </a:rPr>
              <a:t>VIC=VIC.drop_duplicates()</a:t>
            </a:r>
            <a:endParaRPr sz="1265">
              <a:solidFill>
                <a:schemeClr val="lt1"/>
              </a:solidFill>
              <a:highlight>
                <a:srgbClr val="1155C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" b="1">
              <a:solidFill>
                <a:srgbClr val="1E1E1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E1E1E"/>
              </a:buClr>
              <a:buSzPts val="1400"/>
              <a:buFont typeface="Roboto"/>
              <a:buChar char="●"/>
            </a:pPr>
            <a:r>
              <a:rPr lang="en" b="1">
                <a:solidFill>
                  <a:srgbClr val="1E1E1E"/>
                </a:solidFill>
                <a:latin typeface="Roboto"/>
                <a:ea typeface="Roboto"/>
                <a:cs typeface="Roboto"/>
                <a:sym typeface="Roboto"/>
              </a:rPr>
              <a:t>Drop ‘Not a Number’ values</a:t>
            </a:r>
            <a:endParaRPr sz="1050" b="1">
              <a:solidFill>
                <a:srgbClr val="1E1E1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1"/>
                </a:solidFill>
                <a:highlight>
                  <a:srgbClr val="1155CC"/>
                </a:highlight>
                <a:latin typeface="Courier New"/>
                <a:ea typeface="Courier New"/>
                <a:cs typeface="Courier New"/>
                <a:sym typeface="Courier New"/>
              </a:rPr>
              <a:t>VIC=VIC.dropna(subset=['a', 'b', 'c'], how= 'all')</a:t>
            </a:r>
            <a:endParaRPr sz="1965">
              <a:solidFill>
                <a:schemeClr val="lt1"/>
              </a:solidFill>
              <a:highlight>
                <a:srgbClr val="1155C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07" name="Google Shape;10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3675" y="2175525"/>
            <a:ext cx="5396826" cy="26417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8" name="Google Shape;108;p17"/>
          <p:cNvSpPr txBox="1"/>
          <p:nvPr/>
        </p:nvSpPr>
        <p:spPr>
          <a:xfrm>
            <a:off x="5271300" y="1707625"/>
            <a:ext cx="2723400" cy="400200"/>
          </a:xfrm>
          <a:prstGeom prst="rect">
            <a:avLst/>
          </a:prstGeom>
          <a:solidFill>
            <a:srgbClr val="B6D7A8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VIC dataset after data cleaning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/>
        </p:nvSpPr>
        <p:spPr>
          <a:xfrm>
            <a:off x="2222525" y="553938"/>
            <a:ext cx="405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latin typeface="Roboto"/>
                <a:ea typeface="Roboto"/>
                <a:cs typeface="Roboto"/>
                <a:sym typeface="Roboto"/>
              </a:rPr>
              <a:t>Data Loading in PostgreSQL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850" y="245200"/>
            <a:ext cx="11715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9000" y="330125"/>
            <a:ext cx="1797849" cy="108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5">
            <a:alphaModFix amt="91000"/>
          </a:blip>
          <a:stretch>
            <a:fillRect/>
          </a:stretch>
        </p:blipFill>
        <p:spPr>
          <a:xfrm>
            <a:off x="1416425" y="2502125"/>
            <a:ext cx="6628526" cy="23711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17" name="Google Shape;117;p18"/>
          <p:cNvSpPr txBox="1"/>
          <p:nvPr/>
        </p:nvSpPr>
        <p:spPr>
          <a:xfrm>
            <a:off x="959500" y="1708450"/>
            <a:ext cx="7566600" cy="5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rgbClr val="1E1E1E"/>
                </a:solidFill>
                <a:highlight>
                  <a:schemeClr val="lt1"/>
                </a:highlight>
              </a:rPr>
              <a:t>A single query file was generated to create and import data into database using </a:t>
            </a:r>
            <a:r>
              <a:rPr lang="en" sz="1050">
                <a:solidFill>
                  <a:schemeClr val="lt1"/>
                </a:solidFill>
                <a:highlight>
                  <a:srgbClr val="1155CC"/>
                </a:highlight>
                <a:latin typeface="Courier New"/>
                <a:ea typeface="Courier New"/>
                <a:cs typeface="Courier New"/>
                <a:sym typeface="Courier New"/>
              </a:rPr>
              <a:t>-- PostgreSQL database dump</a:t>
            </a:r>
            <a:endParaRPr sz="1050">
              <a:solidFill>
                <a:schemeClr val="lt1"/>
              </a:solidFill>
              <a:highlight>
                <a:srgbClr val="1155C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1">
              <a:solidFill>
                <a:srgbClr val="1E1E1E"/>
              </a:solidFill>
              <a:highlight>
                <a:schemeClr val="lt1"/>
              </a:highlight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2906950" y="2069075"/>
            <a:ext cx="3513600" cy="400200"/>
          </a:xfrm>
          <a:prstGeom prst="rect">
            <a:avLst/>
          </a:prstGeom>
          <a:solidFill>
            <a:srgbClr val="B6D7A8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VIC dataset after loading into postgreSQL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500" y="193475"/>
            <a:ext cx="11715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5346" y="1841300"/>
            <a:ext cx="4648499" cy="3103324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76200" dir="60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25" name="Google Shape;125;p19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68100" y="1841300"/>
            <a:ext cx="4090125" cy="31033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72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26" name="Google Shape;126;p19"/>
          <p:cNvSpPr txBox="1"/>
          <p:nvPr/>
        </p:nvSpPr>
        <p:spPr>
          <a:xfrm>
            <a:off x="2297200" y="509850"/>
            <a:ext cx="43815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latin typeface="Roboto"/>
                <a:ea typeface="Roboto"/>
                <a:cs typeface="Roboto"/>
                <a:sym typeface="Roboto"/>
              </a:rPr>
              <a:t>Data Visualization (Matplotlib)</a:t>
            </a:r>
            <a:endParaRPr sz="23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54375" y="301900"/>
            <a:ext cx="2064875" cy="106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500" y="193475"/>
            <a:ext cx="11715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475" y="1735250"/>
            <a:ext cx="4883251" cy="32513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34" name="Google Shape;13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000" y="2318975"/>
            <a:ext cx="3607050" cy="9681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5" name="Google Shape;135;p20"/>
          <p:cNvSpPr txBox="1"/>
          <p:nvPr/>
        </p:nvSpPr>
        <p:spPr>
          <a:xfrm>
            <a:off x="1638400" y="638723"/>
            <a:ext cx="48834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latin typeface="Roboto"/>
                <a:ea typeface="Roboto"/>
                <a:cs typeface="Roboto"/>
                <a:sym typeface="Roboto"/>
              </a:rPr>
              <a:t>Data Visualization (Matplotlib)</a:t>
            </a:r>
            <a:endParaRPr sz="23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4100" y="317300"/>
            <a:ext cx="1910076" cy="10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2340900" y="334875"/>
            <a:ext cx="3716400" cy="7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000000"/>
                </a:solidFill>
              </a:rPr>
              <a:t>Data Visualisation (Tableau)</a:t>
            </a:r>
            <a:endParaRPr sz="2300" b="1">
              <a:solidFill>
                <a:srgbClr val="000000"/>
              </a:solidFill>
            </a:endParaRPr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500" y="193475"/>
            <a:ext cx="11715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0825" y="334875"/>
            <a:ext cx="1855576" cy="11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25" y="1725700"/>
            <a:ext cx="9087975" cy="3385269"/>
          </a:xfrm>
          <a:prstGeom prst="rect">
            <a:avLst/>
          </a:prstGeom>
          <a:noFill/>
          <a:ln w="19050" cap="flat" cmpd="sng">
            <a:solidFill>
              <a:srgbClr val="20212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557</Words>
  <Application>Microsoft Macintosh PowerPoint</Application>
  <PresentationFormat>On-screen Show (16:9)</PresentationFormat>
  <Paragraphs>67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Roboto</vt:lpstr>
      <vt:lpstr>Arial</vt:lpstr>
      <vt:lpstr>Courier New</vt:lpstr>
      <vt:lpstr>Georgia</vt:lpstr>
      <vt:lpstr>Old Standard TT</vt:lpstr>
      <vt:lpstr>Material</vt:lpstr>
      <vt:lpstr>Victoria Housing Price Prediction  Hatim M, John N, Saleha K, Pim A, Jasjeet K, Kaumudi M</vt:lpstr>
      <vt:lpstr>PowerPoint Presentation</vt:lpstr>
      <vt:lpstr>Tools and Methods used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Visualisation (Tableau)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Victoria Housing Price Prediction  Hatim M, John N, Saleha K, Pim A, Jasjeet K, Kaumudi M</dc:title>
  <cp:lastModifiedBy>Kaumudi Mendis</cp:lastModifiedBy>
  <cp:revision>1</cp:revision>
  <dcterms:modified xsi:type="dcterms:W3CDTF">2022-05-03T07:13:24Z</dcterms:modified>
</cp:coreProperties>
</file>